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p:scale>
          <a:sx n="125" d="100"/>
          <a:sy n="125" d="100"/>
        </p:scale>
        <p:origin x="-480"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C48A862-49A1-4510-A05F-7ADC4C8EF833}" type="datetimeFigureOut">
              <a:rPr lang="en-IE" smtClean="0"/>
              <a:t>10/7/15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3506282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48A862-49A1-4510-A05F-7ADC4C8EF833}" type="datetimeFigureOut">
              <a:rPr lang="en-IE" smtClean="0"/>
              <a:t>10/7/15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355991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48A862-49A1-4510-A05F-7ADC4C8EF833}" type="datetimeFigureOut">
              <a:rPr lang="en-IE" smtClean="0"/>
              <a:t>10/7/15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220422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48A862-49A1-4510-A05F-7ADC4C8EF833}" type="datetimeFigureOut">
              <a:rPr lang="en-IE" smtClean="0"/>
              <a:t>10/7/15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1940511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48A862-49A1-4510-A05F-7ADC4C8EF833}" type="datetimeFigureOut">
              <a:rPr lang="en-IE" smtClean="0"/>
              <a:t>10/7/15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79533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48A862-49A1-4510-A05F-7ADC4C8EF833}" type="datetimeFigureOut">
              <a:rPr lang="en-IE" smtClean="0"/>
              <a:t>10/7/15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412148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48A862-49A1-4510-A05F-7ADC4C8EF833}" type="datetimeFigureOut">
              <a:rPr lang="en-IE" smtClean="0"/>
              <a:t>10/7/15</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C0741E0C-E539-405D-B835-64C79FD9B34F}" type="slidenum">
              <a:rPr lang="en-IE" smtClean="0"/>
              <a:t>‹#›</a:t>
            </a:fld>
            <a:endParaRPr lang="en-IE"/>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66039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48A862-49A1-4510-A05F-7ADC4C8EF833}" type="datetimeFigureOut">
              <a:rPr lang="en-IE" smtClean="0"/>
              <a:t>10/7/15</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C0741E0C-E539-405D-B835-64C79FD9B34F}" type="slidenum">
              <a:rPr lang="en-IE" smtClean="0"/>
              <a:t>‹#›</a:t>
            </a:fld>
            <a:endParaRPr lang="en-IE"/>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26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8A862-49A1-4510-A05F-7ADC4C8EF833}" type="datetimeFigureOut">
              <a:rPr lang="en-IE" smtClean="0"/>
              <a:t>10/7/15</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3287232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48A862-49A1-4510-A05F-7ADC4C8EF833}" type="datetimeFigureOut">
              <a:rPr lang="en-IE" smtClean="0"/>
              <a:t>10/7/15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374258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48A862-49A1-4510-A05F-7ADC4C8EF833}" type="datetimeFigureOut">
              <a:rPr lang="en-IE" smtClean="0"/>
              <a:t>10/7/15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0741E0C-E539-405D-B835-64C79FD9B34F}" type="slidenum">
              <a:rPr lang="en-IE" smtClean="0"/>
              <a:t>‹#›</a:t>
            </a:fld>
            <a:endParaRPr lang="en-IE"/>
          </a:p>
        </p:txBody>
      </p:sp>
    </p:spTree>
    <p:extLst>
      <p:ext uri="{BB962C8B-B14F-4D97-AF65-F5344CB8AC3E}">
        <p14:creationId xmlns:p14="http://schemas.microsoft.com/office/powerpoint/2010/main" val="21275897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FC48A862-49A1-4510-A05F-7ADC4C8EF833}" type="datetimeFigureOut">
              <a:rPr lang="en-IE" smtClean="0"/>
              <a:t>10/7/15</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IE"/>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C0741E0C-E539-405D-B835-64C79FD9B34F}" type="slidenum">
              <a:rPr lang="en-IE" smtClean="0"/>
              <a:t>‹#›</a:t>
            </a:fld>
            <a:endParaRPr lang="en-IE"/>
          </a:p>
        </p:txBody>
      </p:sp>
    </p:spTree>
    <p:extLst>
      <p:ext uri="{BB962C8B-B14F-4D97-AF65-F5344CB8AC3E}">
        <p14:creationId xmlns:p14="http://schemas.microsoft.com/office/powerpoint/2010/main" val="1779580598"/>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4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4087" y="1122363"/>
            <a:ext cx="10496811" cy="1457999"/>
          </a:xfrm>
        </p:spPr>
        <p:txBody>
          <a:bodyPr>
            <a:normAutofit/>
          </a:bodyPr>
          <a:lstStyle/>
          <a:p>
            <a:r>
              <a:rPr lang="en-IE" dirty="0" smtClean="0">
                <a:latin typeface="Hoefler Text"/>
                <a:cs typeface="Hoefler Text"/>
              </a:rPr>
              <a:t>Visual Design Principals</a:t>
            </a:r>
            <a:endParaRPr lang="en-IE" dirty="0">
              <a:latin typeface="Hoefler Text"/>
              <a:cs typeface="Hoefler Text"/>
            </a:endParaRPr>
          </a:p>
        </p:txBody>
      </p:sp>
      <p:sp>
        <p:nvSpPr>
          <p:cNvPr id="3" name="Subtitle 2"/>
          <p:cNvSpPr>
            <a:spLocks noGrp="1"/>
          </p:cNvSpPr>
          <p:nvPr>
            <p:ph type="subTitle" idx="1"/>
          </p:nvPr>
        </p:nvSpPr>
        <p:spPr>
          <a:xfrm>
            <a:off x="1524000" y="2868460"/>
            <a:ext cx="9144000" cy="3268180"/>
          </a:xfrm>
        </p:spPr>
        <p:txBody>
          <a:bodyPr>
            <a:normAutofit fontScale="77500" lnSpcReduction="20000"/>
          </a:bodyPr>
          <a:lstStyle/>
          <a:p>
            <a:r>
              <a:rPr lang="en-IE" sz="4000" dirty="0" smtClean="0">
                <a:latin typeface="Hoefler Text"/>
                <a:cs typeface="Hoefler Text"/>
              </a:rPr>
              <a:t>Design </a:t>
            </a:r>
            <a:r>
              <a:rPr lang="en-IE" sz="4000" dirty="0">
                <a:latin typeface="Hoefler Text"/>
                <a:cs typeface="Hoefler Text"/>
              </a:rPr>
              <a:t>Evaluation </a:t>
            </a:r>
            <a:r>
              <a:rPr lang="en-IE" sz="4000" dirty="0" smtClean="0">
                <a:latin typeface="Hoefler Text"/>
                <a:cs typeface="Hoefler Text"/>
              </a:rPr>
              <a:t>1</a:t>
            </a:r>
          </a:p>
          <a:p>
            <a:endParaRPr lang="en-IE" sz="4000" dirty="0">
              <a:latin typeface="Hoefler Text"/>
              <a:cs typeface="Hoefler Text"/>
            </a:endParaRPr>
          </a:p>
          <a:p>
            <a:r>
              <a:rPr lang="en-IE" sz="4000" dirty="0">
                <a:latin typeface="Hoefler Text"/>
                <a:cs typeface="Hoefler Text"/>
              </a:rPr>
              <a:t>Milton Glaser</a:t>
            </a:r>
            <a:endParaRPr lang="en-IE" sz="4000" dirty="0" smtClean="0">
              <a:latin typeface="Hoefler Text"/>
              <a:cs typeface="Hoefler Text"/>
            </a:endParaRPr>
          </a:p>
          <a:p>
            <a:endParaRPr lang="en-IE" sz="4000" dirty="0">
              <a:latin typeface="Hoefler Text"/>
              <a:cs typeface="Hoefler Text"/>
            </a:endParaRPr>
          </a:p>
          <a:p>
            <a:r>
              <a:rPr lang="en-IE" sz="4000" dirty="0" smtClean="0">
                <a:latin typeface="Hoefler Text"/>
                <a:cs typeface="Hoefler Text"/>
              </a:rPr>
              <a:t>Web Development </a:t>
            </a:r>
          </a:p>
          <a:p>
            <a:endParaRPr lang="en-IE" sz="4000" dirty="0" smtClean="0">
              <a:latin typeface="Hoefler Text"/>
              <a:cs typeface="Hoefler Text"/>
            </a:endParaRPr>
          </a:p>
          <a:p>
            <a:r>
              <a:rPr lang="en-IE" sz="4000" u="sng" dirty="0" smtClean="0">
                <a:latin typeface="Hoefler Text"/>
                <a:cs typeface="Hoefler Text"/>
              </a:rPr>
              <a:t>Michelle </a:t>
            </a:r>
            <a:r>
              <a:rPr lang="en-IE" sz="4000" u="sng" dirty="0" err="1" smtClean="0">
                <a:latin typeface="Hoefler Text"/>
                <a:cs typeface="Hoefler Text"/>
              </a:rPr>
              <a:t>McGinty</a:t>
            </a:r>
            <a:endParaRPr lang="en-IE" sz="4000" u="sng" dirty="0">
              <a:latin typeface="Hoefler Text"/>
              <a:cs typeface="Hoefler Text"/>
            </a:endParaRPr>
          </a:p>
        </p:txBody>
      </p:sp>
    </p:spTree>
    <p:extLst>
      <p:ext uri="{BB962C8B-B14F-4D97-AF65-F5344CB8AC3E}">
        <p14:creationId xmlns:p14="http://schemas.microsoft.com/office/powerpoint/2010/main" val="693647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9290" y="343836"/>
            <a:ext cx="3577388" cy="1094072"/>
          </a:xfrm>
        </p:spPr>
        <p:txBody>
          <a:bodyPr>
            <a:normAutofit/>
          </a:bodyPr>
          <a:lstStyle/>
          <a:p>
            <a:pPr algn="ctr"/>
            <a:r>
              <a:rPr lang="en-IE" sz="4400" u="sng" dirty="0" smtClean="0">
                <a:latin typeface="Hoefler Text"/>
                <a:cs typeface="Hoefler Text"/>
              </a:rPr>
              <a:t>Milton Glaser</a:t>
            </a:r>
            <a:endParaRPr lang="en-IE" sz="4400" u="sng" dirty="0">
              <a:latin typeface="Hoefler Text"/>
              <a:cs typeface="Hoefler Text"/>
            </a:endParaRPr>
          </a:p>
        </p:txBody>
      </p:sp>
      <p:sp>
        <p:nvSpPr>
          <p:cNvPr id="12" name="Content Placeholder 11"/>
          <p:cNvSpPr>
            <a:spLocks noGrp="1"/>
          </p:cNvSpPr>
          <p:nvPr>
            <p:ph idx="1"/>
          </p:nvPr>
        </p:nvSpPr>
        <p:spPr>
          <a:xfrm>
            <a:off x="497306" y="1427748"/>
            <a:ext cx="7780420" cy="4828674"/>
          </a:xfrm>
          <a:ln>
            <a:solidFill>
              <a:schemeClr val="bg2">
                <a:lumMod val="90000"/>
              </a:schemeClr>
            </a:solidFill>
          </a:ln>
        </p:spPr>
        <p:txBody>
          <a:bodyPr>
            <a:normAutofit/>
          </a:bodyPr>
          <a:lstStyle/>
          <a:p>
            <a:pPr marL="0" indent="0">
              <a:lnSpc>
                <a:spcPct val="100000"/>
              </a:lnSpc>
              <a:spcBef>
                <a:spcPts val="0"/>
              </a:spcBef>
              <a:buNone/>
            </a:pPr>
            <a:r>
              <a:rPr lang="en-IE" b="1" dirty="0" smtClean="0">
                <a:latin typeface="Hoefler Text"/>
                <a:cs typeface="Hoefler Text"/>
              </a:rPr>
              <a:t>Background</a:t>
            </a:r>
          </a:p>
          <a:p>
            <a:pPr marL="0" indent="0">
              <a:lnSpc>
                <a:spcPct val="100000"/>
              </a:lnSpc>
              <a:spcBef>
                <a:spcPts val="0"/>
              </a:spcBef>
              <a:buNone/>
            </a:pPr>
            <a:endParaRPr lang="en-IE" b="1" dirty="0" smtClean="0">
              <a:latin typeface="Hoefler Text"/>
              <a:cs typeface="Hoefler Text"/>
            </a:endParaRPr>
          </a:p>
          <a:p>
            <a:pPr marL="0" indent="0">
              <a:lnSpc>
                <a:spcPct val="100000"/>
              </a:lnSpc>
              <a:spcBef>
                <a:spcPts val="0"/>
              </a:spcBef>
              <a:buNone/>
            </a:pPr>
            <a:r>
              <a:rPr lang="en-IE" sz="2400" dirty="0">
                <a:latin typeface="Hoefler Text"/>
                <a:cs typeface="Hoefler Text"/>
              </a:rPr>
              <a:t>Milton </a:t>
            </a:r>
            <a:r>
              <a:rPr lang="en-IE" sz="2400" dirty="0" smtClean="0">
                <a:latin typeface="Hoefler Text"/>
                <a:cs typeface="Hoefler Text"/>
              </a:rPr>
              <a:t>Glaser was </a:t>
            </a:r>
            <a:r>
              <a:rPr lang="en-IE" sz="2400" dirty="0">
                <a:latin typeface="Hoefler Text"/>
                <a:cs typeface="Hoefler Text"/>
              </a:rPr>
              <a:t>born June 26, 1929, New York </a:t>
            </a:r>
            <a:r>
              <a:rPr lang="en-IE" sz="2400" dirty="0" smtClean="0">
                <a:latin typeface="Hoefler Text"/>
                <a:cs typeface="Hoefler Text"/>
              </a:rPr>
              <a:t>City </a:t>
            </a:r>
            <a:r>
              <a:rPr lang="en-IE" sz="2400" dirty="0">
                <a:latin typeface="Hoefler Text"/>
                <a:cs typeface="Hoefler Text"/>
              </a:rPr>
              <a:t>and </a:t>
            </a:r>
            <a:r>
              <a:rPr lang="en-IE" sz="2400" dirty="0" smtClean="0">
                <a:latin typeface="Hoefler Text"/>
                <a:cs typeface="Hoefler Text"/>
              </a:rPr>
              <a:t>is </a:t>
            </a:r>
            <a:r>
              <a:rPr lang="en-IE" sz="2400" dirty="0">
                <a:latin typeface="Hoefler Text"/>
                <a:cs typeface="Hoefler Text"/>
              </a:rPr>
              <a:t>an American graphic </a:t>
            </a:r>
            <a:r>
              <a:rPr lang="en-IE" sz="2400" dirty="0" smtClean="0">
                <a:latin typeface="Hoefler Text"/>
                <a:cs typeface="Hoefler Text"/>
              </a:rPr>
              <a:t>designer.</a:t>
            </a:r>
          </a:p>
          <a:p>
            <a:pPr marL="0" indent="0">
              <a:lnSpc>
                <a:spcPct val="100000"/>
              </a:lnSpc>
              <a:spcBef>
                <a:spcPts val="0"/>
              </a:spcBef>
              <a:buNone/>
            </a:pPr>
            <a:r>
              <a:rPr lang="en-IE" sz="2400" dirty="0">
                <a:latin typeface="Hoefler Text"/>
                <a:cs typeface="Hoefler Text"/>
              </a:rPr>
              <a:t>He graduated from Cooper Union. I</a:t>
            </a:r>
            <a:r>
              <a:rPr lang="en-IE" sz="2400" dirty="0" smtClean="0">
                <a:latin typeface="Hoefler Text"/>
                <a:cs typeface="Hoefler Text"/>
              </a:rPr>
              <a:t>n </a:t>
            </a:r>
            <a:r>
              <a:rPr lang="en-IE" sz="2400" dirty="0">
                <a:latin typeface="Hoefler Text"/>
                <a:cs typeface="Hoefler Text"/>
              </a:rPr>
              <a:t>1954 he co-founded Push Pin Studios, along </a:t>
            </a:r>
            <a:r>
              <a:rPr lang="en-IE" sz="2400" dirty="0" smtClean="0">
                <a:latin typeface="Hoefler Text"/>
                <a:cs typeface="Hoefler Text"/>
              </a:rPr>
              <a:t>with his </a:t>
            </a:r>
            <a:r>
              <a:rPr lang="en-IE" sz="2400" dirty="0">
                <a:latin typeface="Hoefler Text"/>
                <a:cs typeface="Hoefler Text"/>
              </a:rPr>
              <a:t>fellow Cooper </a:t>
            </a:r>
            <a:r>
              <a:rPr lang="en-IE" sz="2400" dirty="0" smtClean="0">
                <a:latin typeface="Hoefler Text"/>
                <a:cs typeface="Hoefler Text"/>
              </a:rPr>
              <a:t>classmates. He directed </a:t>
            </a:r>
            <a:r>
              <a:rPr lang="en-IE" sz="2400" dirty="0">
                <a:latin typeface="Hoefler Text"/>
                <a:cs typeface="Hoefler Text"/>
              </a:rPr>
              <a:t>Push Pin for twenty years, while it became a guiding reference in the world of graphic </a:t>
            </a:r>
            <a:r>
              <a:rPr lang="en-IE" sz="2400" dirty="0" smtClean="0">
                <a:latin typeface="Hoefler Text"/>
                <a:cs typeface="Hoefler Text"/>
              </a:rPr>
              <a:t>design.</a:t>
            </a:r>
          </a:p>
          <a:p>
            <a:pPr marL="0" indent="0">
              <a:lnSpc>
                <a:spcPct val="100000"/>
              </a:lnSpc>
              <a:spcBef>
                <a:spcPts val="0"/>
              </a:spcBef>
              <a:buNone/>
            </a:pPr>
            <a:r>
              <a:rPr lang="en-IE" sz="2400" dirty="0">
                <a:latin typeface="Hoefler Text"/>
                <a:cs typeface="Hoefler Text"/>
              </a:rPr>
              <a:t>In 2004, Glaser won a National Design Award Lifetime Achievement from the Cooper-Hewitt National Design </a:t>
            </a:r>
            <a:r>
              <a:rPr lang="en-IE" sz="2400" dirty="0" smtClean="0">
                <a:latin typeface="Hoefler Text"/>
                <a:cs typeface="Hoefler Text"/>
              </a:rPr>
              <a:t>Museum. In </a:t>
            </a:r>
            <a:r>
              <a:rPr lang="en-IE" sz="2400" dirty="0">
                <a:latin typeface="Hoefler Text"/>
                <a:cs typeface="Hoefler Text"/>
              </a:rPr>
              <a:t>2009, he was awarded the National Medal of Arts by President Barack </a:t>
            </a:r>
            <a:r>
              <a:rPr lang="en-IE" sz="2400" dirty="0" smtClean="0">
                <a:latin typeface="Hoefler Text"/>
                <a:cs typeface="Hoefler Text"/>
              </a:rPr>
              <a:t>Obama.</a:t>
            </a:r>
          </a:p>
          <a:p>
            <a:pPr marL="0" indent="0">
              <a:lnSpc>
                <a:spcPct val="100000"/>
              </a:lnSpc>
              <a:spcBef>
                <a:spcPts val="0"/>
              </a:spcBef>
              <a:buNone/>
            </a:pPr>
            <a:endParaRPr lang="en-IE" dirty="0" smtClean="0">
              <a:latin typeface="Bodoni MT" panose="02070603080606020203" pitchFamily="18" charset="0"/>
            </a:endParaRPr>
          </a:p>
          <a:p>
            <a:pPr marL="0" indent="0">
              <a:lnSpc>
                <a:spcPct val="100000"/>
              </a:lnSpc>
              <a:spcBef>
                <a:spcPts val="0"/>
              </a:spcBef>
              <a:buNone/>
            </a:pPr>
            <a:endParaRPr lang="en-IE" dirty="0" smtClean="0">
              <a:latin typeface="Bodoni MT" panose="02070603080606020203" pitchFamily="18" charset="0"/>
            </a:endParaRPr>
          </a:p>
          <a:p>
            <a:pPr marL="0" indent="0">
              <a:lnSpc>
                <a:spcPct val="100000"/>
              </a:lnSpc>
              <a:spcBef>
                <a:spcPts val="0"/>
              </a:spcBef>
              <a:buNone/>
            </a:pPr>
            <a:endParaRPr lang="en-IE" dirty="0" smtClean="0">
              <a:latin typeface="Bodoni MT" panose="02070603080606020203" pitchFamily="18" charset="0"/>
            </a:endParaRPr>
          </a:p>
          <a:p>
            <a:pPr marL="0" indent="0">
              <a:buNone/>
            </a:pPr>
            <a:endParaRPr lang="en-IE" dirty="0" smtClean="0">
              <a:latin typeface="Bodoni MT" panose="02070603080606020203" pitchFamily="18" charset="0"/>
            </a:endParaRPr>
          </a:p>
          <a:p>
            <a:pPr marL="0" indent="0">
              <a:buNone/>
            </a:pPr>
            <a:endParaRPr lang="en-IE" dirty="0" smtClean="0">
              <a:latin typeface="Bodoni MT" panose="02070603080606020203" pitchFamily="18" charset="0"/>
            </a:endParaRPr>
          </a:p>
        </p:txBody>
      </p:sp>
      <p:pic>
        <p:nvPicPr>
          <p:cNvPr id="14" name="Picture 13"/>
          <p:cNvPicPr>
            <a:picLocks noChangeAspect="1"/>
          </p:cNvPicPr>
          <p:nvPr/>
        </p:nvPicPr>
        <p:blipFill>
          <a:blip r:embed="rId2"/>
          <a:stretch>
            <a:fillRect/>
          </a:stretch>
        </p:blipFill>
        <p:spPr>
          <a:xfrm>
            <a:off x="8438147" y="465222"/>
            <a:ext cx="3449054" cy="4154905"/>
          </a:xfrm>
          <a:prstGeom prst="rect">
            <a:avLst/>
          </a:prstGeom>
        </p:spPr>
      </p:pic>
    </p:spTree>
    <p:extLst>
      <p:ext uri="{BB962C8B-B14F-4D97-AF65-F5344CB8AC3E}">
        <p14:creationId xmlns:p14="http://schemas.microsoft.com/office/powerpoint/2010/main" val="15305137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00" y="0"/>
            <a:ext cx="4572000" cy="6858000"/>
          </a:xfrm>
          <a:prstGeom prst="rect">
            <a:avLst/>
          </a:prstGeom>
        </p:spPr>
      </p:pic>
      <p:sp>
        <p:nvSpPr>
          <p:cNvPr id="2" name="Content Placeholder 1"/>
          <p:cNvSpPr>
            <a:spLocks noGrp="1"/>
          </p:cNvSpPr>
          <p:nvPr>
            <p:ph idx="1"/>
          </p:nvPr>
        </p:nvSpPr>
        <p:spPr>
          <a:xfrm>
            <a:off x="325120" y="447040"/>
            <a:ext cx="6634479" cy="5733097"/>
          </a:xfrm>
        </p:spPr>
        <p:txBody>
          <a:bodyPr>
            <a:normAutofit lnSpcReduction="10000"/>
          </a:bodyPr>
          <a:lstStyle/>
          <a:p>
            <a:pPr marL="0" indent="0">
              <a:buNone/>
            </a:pPr>
            <a:r>
              <a:rPr lang="en-IE" sz="2600" dirty="0">
                <a:latin typeface="Hoefler Text"/>
                <a:cs typeface="Hoefler Text"/>
              </a:rPr>
              <a:t>This is one of </a:t>
            </a:r>
            <a:r>
              <a:rPr lang="en-IE" sz="2600" dirty="0" smtClean="0">
                <a:latin typeface="Hoefler Text"/>
                <a:cs typeface="Hoefler Text"/>
              </a:rPr>
              <a:t>Glasers </a:t>
            </a:r>
            <a:r>
              <a:rPr lang="en-IE" sz="2600" dirty="0">
                <a:latin typeface="Hoefler Text"/>
                <a:cs typeface="Hoefler Text"/>
              </a:rPr>
              <a:t>most famous pieces</a:t>
            </a:r>
            <a:r>
              <a:rPr lang="en-IE" sz="2600" dirty="0" smtClean="0">
                <a:latin typeface="Hoefler Text"/>
                <a:cs typeface="Hoefler Text"/>
              </a:rPr>
              <a:t>.</a:t>
            </a:r>
          </a:p>
          <a:p>
            <a:pPr marL="0" indent="0">
              <a:buNone/>
            </a:pPr>
            <a:endParaRPr lang="en-IE" sz="2600" dirty="0">
              <a:latin typeface="Hoefler Text"/>
              <a:cs typeface="Hoefler Text"/>
            </a:endParaRPr>
          </a:p>
          <a:p>
            <a:pPr marL="0" indent="0">
              <a:buNone/>
            </a:pPr>
            <a:endParaRPr lang="en-IE" sz="2600" dirty="0">
              <a:latin typeface="Hoefler Text"/>
              <a:cs typeface="Hoefler Text"/>
            </a:endParaRPr>
          </a:p>
          <a:p>
            <a:pPr marL="0" indent="0">
              <a:lnSpc>
                <a:spcPct val="100000"/>
              </a:lnSpc>
              <a:spcBef>
                <a:spcPts val="0"/>
              </a:spcBef>
              <a:buNone/>
            </a:pPr>
            <a:r>
              <a:rPr lang="en-IE" sz="2600" dirty="0">
                <a:latin typeface="Hoefler Text"/>
                <a:cs typeface="Hoefler Text"/>
              </a:rPr>
              <a:t>Description:</a:t>
            </a:r>
          </a:p>
          <a:p>
            <a:pPr marL="0" indent="0">
              <a:lnSpc>
                <a:spcPct val="100000"/>
              </a:lnSpc>
              <a:spcBef>
                <a:spcPts val="0"/>
              </a:spcBef>
              <a:buNone/>
            </a:pPr>
            <a:r>
              <a:rPr lang="en-IE" sz="2600" dirty="0" smtClean="0">
                <a:latin typeface="Hoefler Text"/>
                <a:cs typeface="Hoefler Text"/>
              </a:rPr>
              <a:t>In this piece of there is a sillhouette </a:t>
            </a:r>
            <a:r>
              <a:rPr lang="en-IE" sz="2600" dirty="0">
                <a:latin typeface="Hoefler Text"/>
                <a:cs typeface="Hoefler Text"/>
              </a:rPr>
              <a:t>of a man with wavy colourful hair. It </a:t>
            </a:r>
            <a:r>
              <a:rPr lang="en-IE" sz="2600" dirty="0" smtClean="0">
                <a:latin typeface="Hoefler Text"/>
                <a:cs typeface="Hoefler Text"/>
              </a:rPr>
              <a:t>has flat </a:t>
            </a:r>
            <a:r>
              <a:rPr lang="en-IE" sz="2600" dirty="0">
                <a:latin typeface="Hoefler Text"/>
                <a:cs typeface="Hoefler Text"/>
              </a:rPr>
              <a:t>colours to portray both a sence of movement in the hair and the overall static nature of the </a:t>
            </a:r>
            <a:r>
              <a:rPr lang="en-IE" sz="2600" dirty="0" smtClean="0">
                <a:latin typeface="Hoefler Text"/>
                <a:cs typeface="Hoefler Text"/>
              </a:rPr>
              <a:t>figure.</a:t>
            </a:r>
          </a:p>
          <a:p>
            <a:pPr marL="0" indent="0">
              <a:lnSpc>
                <a:spcPct val="100000"/>
              </a:lnSpc>
              <a:spcBef>
                <a:spcPts val="0"/>
              </a:spcBef>
              <a:buNone/>
            </a:pPr>
            <a:endParaRPr lang="en-IE" sz="2600" dirty="0" smtClean="0">
              <a:latin typeface="Hoefler Text"/>
              <a:cs typeface="Hoefler Text"/>
            </a:endParaRPr>
          </a:p>
          <a:p>
            <a:pPr marL="0" indent="0">
              <a:lnSpc>
                <a:spcPct val="100000"/>
              </a:lnSpc>
              <a:spcBef>
                <a:spcPts val="0"/>
              </a:spcBef>
              <a:buNone/>
            </a:pPr>
            <a:r>
              <a:rPr lang="en-IE" sz="2600" dirty="0">
                <a:latin typeface="Hoefler Text"/>
                <a:cs typeface="Hoefler Text"/>
              </a:rPr>
              <a:t>Mood:</a:t>
            </a:r>
          </a:p>
          <a:p>
            <a:pPr marL="0" indent="0">
              <a:lnSpc>
                <a:spcPct val="100000"/>
              </a:lnSpc>
              <a:spcBef>
                <a:spcPts val="0"/>
              </a:spcBef>
              <a:buNone/>
            </a:pPr>
            <a:r>
              <a:rPr lang="en-IE" sz="2600" dirty="0">
                <a:latin typeface="Hoefler Text"/>
                <a:cs typeface="Hoefler Text"/>
              </a:rPr>
              <a:t>This piece displays a </a:t>
            </a:r>
            <a:r>
              <a:rPr lang="en-IE" sz="2600" dirty="0" smtClean="0">
                <a:latin typeface="Hoefler Text"/>
                <a:cs typeface="Hoefler Text"/>
              </a:rPr>
              <a:t>cheerful </a:t>
            </a:r>
            <a:r>
              <a:rPr lang="en-IE" sz="2600" dirty="0">
                <a:latin typeface="Hoefler Text"/>
                <a:cs typeface="Hoefler Text"/>
              </a:rPr>
              <a:t>mood. We can tell that this is the case because of the </a:t>
            </a:r>
            <a:r>
              <a:rPr lang="en-IE" sz="2600" dirty="0" smtClean="0">
                <a:latin typeface="Hoefler Text"/>
                <a:cs typeface="Hoefler Text"/>
              </a:rPr>
              <a:t>colourful rhythmic </a:t>
            </a:r>
            <a:r>
              <a:rPr lang="en-IE" sz="2600" dirty="0">
                <a:latin typeface="Hoefler Text"/>
                <a:cs typeface="Hoefler Text"/>
              </a:rPr>
              <a:t>nature of the hair that clearly creates a party atmophere</a:t>
            </a:r>
            <a:r>
              <a:rPr lang="en-IE" dirty="0">
                <a:latin typeface="Hoefler Text"/>
                <a:cs typeface="Hoefler Text"/>
              </a:rPr>
              <a:t>.</a:t>
            </a:r>
          </a:p>
          <a:p>
            <a:pPr marL="0" indent="0">
              <a:lnSpc>
                <a:spcPct val="100000"/>
              </a:lnSpc>
              <a:spcBef>
                <a:spcPts val="0"/>
              </a:spcBef>
              <a:buNone/>
            </a:pPr>
            <a:endParaRPr lang="en-US" dirty="0"/>
          </a:p>
        </p:txBody>
      </p:sp>
    </p:spTree>
    <p:extLst>
      <p:ext uri="{BB962C8B-B14F-4D97-AF65-F5344CB8AC3E}">
        <p14:creationId xmlns:p14="http://schemas.microsoft.com/office/powerpoint/2010/main" val="404481403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1" y="375920"/>
            <a:ext cx="6654799" cy="6136640"/>
          </a:xfrm>
        </p:spPr>
        <p:txBody>
          <a:bodyPr>
            <a:normAutofit/>
          </a:bodyPr>
          <a:lstStyle/>
          <a:p>
            <a:pPr marL="0" indent="0">
              <a:lnSpc>
                <a:spcPct val="100000"/>
              </a:lnSpc>
              <a:spcBef>
                <a:spcPts val="0"/>
              </a:spcBef>
              <a:buNone/>
            </a:pPr>
            <a:endParaRPr lang="en-IE" sz="2400" dirty="0" smtClean="0">
              <a:latin typeface="Hoefler Text"/>
              <a:cs typeface="Hoefler Text"/>
            </a:endParaRPr>
          </a:p>
          <a:p>
            <a:pPr marL="0" indent="0">
              <a:lnSpc>
                <a:spcPct val="100000"/>
              </a:lnSpc>
              <a:spcBef>
                <a:spcPts val="0"/>
              </a:spcBef>
              <a:buNone/>
            </a:pPr>
            <a:r>
              <a:rPr lang="en-IE" sz="2400" dirty="0" smtClean="0">
                <a:latin typeface="Hoefler Text"/>
                <a:cs typeface="Hoefler Text"/>
              </a:rPr>
              <a:t>Sensory</a:t>
            </a:r>
            <a:r>
              <a:rPr lang="en-IE" sz="2400" dirty="0">
                <a:latin typeface="Hoefler Text"/>
                <a:cs typeface="Hoefler Text"/>
              </a:rPr>
              <a:t>:</a:t>
            </a:r>
          </a:p>
          <a:p>
            <a:pPr marL="0" indent="0">
              <a:lnSpc>
                <a:spcPct val="100000"/>
              </a:lnSpc>
              <a:spcBef>
                <a:spcPts val="0"/>
              </a:spcBef>
              <a:buNone/>
            </a:pPr>
            <a:r>
              <a:rPr lang="en-IE" sz="2400" dirty="0">
                <a:latin typeface="Hoefler Text"/>
                <a:cs typeface="Hoefler Text"/>
              </a:rPr>
              <a:t>You can see the use of cool colours in the picture. The lines in the picture are wavy which outline the shape of his hair. This creates </a:t>
            </a:r>
            <a:r>
              <a:rPr lang="en-IE" sz="2400" dirty="0" smtClean="0">
                <a:latin typeface="Hoefler Text"/>
                <a:cs typeface="Hoefler Text"/>
              </a:rPr>
              <a:t>subtle pleasent </a:t>
            </a:r>
            <a:r>
              <a:rPr lang="en-IE" sz="2400" dirty="0">
                <a:latin typeface="Hoefler Text"/>
                <a:cs typeface="Hoefler Text"/>
              </a:rPr>
              <a:t>feeling presented by the </a:t>
            </a:r>
            <a:r>
              <a:rPr lang="en-IE" sz="2400" dirty="0" smtClean="0">
                <a:latin typeface="Hoefler Text"/>
                <a:cs typeface="Hoefler Text"/>
              </a:rPr>
              <a:t>piece. </a:t>
            </a:r>
          </a:p>
          <a:p>
            <a:pPr marL="0" indent="0">
              <a:lnSpc>
                <a:spcPct val="100000"/>
              </a:lnSpc>
              <a:spcBef>
                <a:spcPts val="0"/>
              </a:spcBef>
              <a:buNone/>
            </a:pPr>
            <a:endParaRPr lang="en-IE" sz="2400" dirty="0" smtClean="0">
              <a:latin typeface="Hoefler Text"/>
              <a:cs typeface="Hoefler Text"/>
            </a:endParaRPr>
          </a:p>
          <a:p>
            <a:pPr marL="0" indent="0">
              <a:lnSpc>
                <a:spcPct val="100000"/>
              </a:lnSpc>
              <a:spcBef>
                <a:spcPts val="0"/>
              </a:spcBef>
              <a:buNone/>
            </a:pPr>
            <a:endParaRPr lang="en-IE" sz="2400" dirty="0" smtClean="0">
              <a:latin typeface="Hoefler Text"/>
              <a:cs typeface="Hoefler Text"/>
            </a:endParaRPr>
          </a:p>
          <a:p>
            <a:pPr marL="0" indent="0">
              <a:lnSpc>
                <a:spcPct val="100000"/>
              </a:lnSpc>
              <a:spcBef>
                <a:spcPts val="0"/>
              </a:spcBef>
              <a:buNone/>
            </a:pPr>
            <a:r>
              <a:rPr lang="en-IE" sz="2400" dirty="0" smtClean="0">
                <a:latin typeface="Hoefler Text"/>
                <a:cs typeface="Hoefler Text"/>
              </a:rPr>
              <a:t>Formal:</a:t>
            </a:r>
            <a:endParaRPr lang="en-IE" sz="2400" dirty="0">
              <a:latin typeface="Hoefler Text"/>
              <a:cs typeface="Hoefler Text"/>
            </a:endParaRPr>
          </a:p>
          <a:p>
            <a:pPr marL="0" indent="0">
              <a:lnSpc>
                <a:spcPct val="100000"/>
              </a:lnSpc>
              <a:spcBef>
                <a:spcPts val="0"/>
              </a:spcBef>
              <a:buNone/>
            </a:pPr>
            <a:r>
              <a:rPr lang="en-IE" sz="2400" dirty="0">
                <a:latin typeface="Hoefler Text"/>
                <a:cs typeface="Hoefler Text"/>
              </a:rPr>
              <a:t>There is a </a:t>
            </a:r>
            <a:r>
              <a:rPr lang="en-IE" sz="2400" dirty="0" smtClean="0">
                <a:latin typeface="Hoefler Text"/>
                <a:cs typeface="Hoefler Text"/>
              </a:rPr>
              <a:t>theme </a:t>
            </a:r>
            <a:r>
              <a:rPr lang="en-IE" sz="2400" dirty="0">
                <a:latin typeface="Hoefler Text"/>
                <a:cs typeface="Hoefler Text"/>
              </a:rPr>
              <a:t>of </a:t>
            </a:r>
            <a:r>
              <a:rPr lang="en-IE" sz="2400" dirty="0" smtClean="0">
                <a:latin typeface="Hoefler Text"/>
                <a:cs typeface="Hoefler Text"/>
              </a:rPr>
              <a:t>rhythm and movement </a:t>
            </a:r>
            <a:r>
              <a:rPr lang="en-IE" sz="2400" dirty="0">
                <a:latin typeface="Hoefler Text"/>
                <a:cs typeface="Hoefler Text"/>
              </a:rPr>
              <a:t>in this picture. </a:t>
            </a:r>
            <a:r>
              <a:rPr lang="en-IE" sz="2400" dirty="0" smtClean="0">
                <a:latin typeface="Hoefler Text"/>
                <a:cs typeface="Hoefler Text"/>
              </a:rPr>
              <a:t>As well as a sence seriousness given by the dark black </a:t>
            </a:r>
            <a:r>
              <a:rPr lang="en-IE" sz="2400" dirty="0">
                <a:latin typeface="Hoefler Text"/>
                <a:cs typeface="Hoefler Text"/>
              </a:rPr>
              <a:t>sillhouette </a:t>
            </a:r>
            <a:r>
              <a:rPr lang="en-IE" sz="2400" dirty="0" smtClean="0">
                <a:latin typeface="Hoefler Text"/>
                <a:cs typeface="Hoefler Text"/>
              </a:rPr>
              <a:t>in the background.</a:t>
            </a:r>
            <a:r>
              <a:rPr lang="en-IE" sz="2400" dirty="0">
                <a:latin typeface="Hoefler Text"/>
                <a:cs typeface="Hoefler Text"/>
              </a:rPr>
              <a:t> </a:t>
            </a:r>
            <a:r>
              <a:rPr lang="en-IE" sz="2400" dirty="0" smtClean="0">
                <a:latin typeface="Hoefler Text"/>
                <a:cs typeface="Hoefler Text"/>
              </a:rPr>
              <a:t>This offers a nice contrast to the sence of freedom created by the hair.</a:t>
            </a:r>
          </a:p>
          <a:p>
            <a:pPr marL="0" indent="0">
              <a:lnSpc>
                <a:spcPct val="100000"/>
              </a:lnSpc>
              <a:spcBef>
                <a:spcPts val="0"/>
              </a:spcBef>
              <a:buNone/>
            </a:pPr>
            <a:endParaRPr lang="en-IE" dirty="0">
              <a:latin typeface="Bodoni MT" panose="02070603080606020203" pitchFamily="18" charset="0"/>
            </a:endParaRPr>
          </a:p>
          <a:p>
            <a:pPr marL="0" indent="0">
              <a:lnSpc>
                <a:spcPct val="100000"/>
              </a:lnSpc>
              <a:spcBef>
                <a:spcPts val="0"/>
              </a:spcBef>
              <a:buNone/>
            </a:pPr>
            <a:endParaRPr lang="en-IE" dirty="0"/>
          </a:p>
        </p:txBody>
      </p:sp>
      <p:pic>
        <p:nvPicPr>
          <p:cNvPr id="2" name="Picture 1"/>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22758093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43841" y="406400"/>
            <a:ext cx="3647440" cy="6014720"/>
          </a:xfrm>
          <a:prstGeom prst="rect">
            <a:avLst/>
          </a:prstGeom>
        </p:spPr>
      </p:pic>
      <p:pic>
        <p:nvPicPr>
          <p:cNvPr id="16" name="Content Placeholder 11"/>
          <p:cNvPicPr>
            <a:picLocks noGrp="1" noChangeAspect="1"/>
          </p:cNvPicPr>
          <p:nvPr>
            <p:ph sz="half" idx="1"/>
          </p:nvPr>
        </p:nvPicPr>
        <p:blipFill rotWithShape="1">
          <a:blip r:embed="rId3"/>
          <a:srcRect l="-434" r="-434"/>
          <a:stretch/>
        </p:blipFill>
        <p:spPr>
          <a:xfrm>
            <a:off x="8331200" y="416560"/>
            <a:ext cx="3613700" cy="6014720"/>
          </a:xfrm>
        </p:spPr>
      </p:pic>
      <p:sp>
        <p:nvSpPr>
          <p:cNvPr id="18" name="Content Placeholder 17"/>
          <p:cNvSpPr>
            <a:spLocks noGrp="1"/>
          </p:cNvSpPr>
          <p:nvPr>
            <p:ph sz="half" idx="2"/>
          </p:nvPr>
        </p:nvSpPr>
        <p:spPr>
          <a:xfrm>
            <a:off x="4277360" y="467360"/>
            <a:ext cx="3860800" cy="6004560"/>
          </a:xfrm>
        </p:spPr>
        <p:txBody>
          <a:bodyPr>
            <a:normAutofit/>
          </a:bodyPr>
          <a:lstStyle/>
          <a:p>
            <a:r>
              <a:rPr lang="en-US" sz="2000" dirty="0" smtClean="0">
                <a:latin typeface="Hoefler Text"/>
                <a:cs typeface="Hoefler Text"/>
              </a:rPr>
              <a:t>In both of these pieces we can see that the artist used repetition in order to convey his message.</a:t>
            </a:r>
          </a:p>
          <a:p>
            <a:pPr marL="0" indent="0">
              <a:buNone/>
            </a:pPr>
            <a:endParaRPr lang="en-US" sz="2000" dirty="0" smtClean="0">
              <a:latin typeface="Hoefler Text"/>
              <a:cs typeface="Hoefler Text"/>
            </a:endParaRPr>
          </a:p>
          <a:p>
            <a:r>
              <a:rPr lang="en-US" sz="2000" dirty="0" smtClean="0">
                <a:latin typeface="Hoefler Text"/>
                <a:cs typeface="Hoefler Text"/>
              </a:rPr>
              <a:t>In the image on the left the artist uses flat colors in order to create his illustration where as on the right he still uses a lot of flat colors he also uses a bit of blending. </a:t>
            </a:r>
          </a:p>
          <a:p>
            <a:pPr marL="0" indent="0">
              <a:buNone/>
            </a:pPr>
            <a:endParaRPr lang="en-US" sz="2000" dirty="0" smtClean="0">
              <a:latin typeface="Hoefler Text"/>
              <a:cs typeface="Hoefler Text"/>
            </a:endParaRPr>
          </a:p>
          <a:p>
            <a:r>
              <a:rPr lang="en-US" sz="2000" dirty="0" smtClean="0">
                <a:latin typeface="Hoefler Text"/>
                <a:cs typeface="Hoefler Text"/>
              </a:rPr>
              <a:t>Symmetry is used in both images and we can tell that this is stylistic feature which the artist likes to take advantage of.</a:t>
            </a:r>
          </a:p>
          <a:p>
            <a:pPr marL="0" indent="0">
              <a:buNone/>
            </a:pPr>
            <a:endParaRPr lang="en-US" dirty="0" smtClean="0">
              <a:latin typeface="Hoefler Text"/>
              <a:cs typeface="Hoefler Text"/>
            </a:endParaRPr>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874224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p:cNvPicPr>
            <a:picLocks noGrp="1" noChangeAspect="1"/>
          </p:cNvPicPr>
          <p:nvPr>
            <p:ph idx="1"/>
          </p:nvPr>
        </p:nvPicPr>
        <p:blipFill rotWithShape="1">
          <a:blip r:embed="rId2"/>
          <a:srcRect l="166359" t="15176" r="-167151" b="-15176"/>
          <a:stretch/>
        </p:blipFill>
        <p:spPr>
          <a:xfrm>
            <a:off x="4787027" y="579120"/>
            <a:ext cx="3249533" cy="4849177"/>
          </a:xfrm>
        </p:spPr>
      </p:pic>
      <p:sp>
        <p:nvSpPr>
          <p:cNvPr id="2" name="TextBox 1"/>
          <p:cNvSpPr txBox="1"/>
          <p:nvPr/>
        </p:nvSpPr>
        <p:spPr>
          <a:xfrm>
            <a:off x="3738880" y="447040"/>
            <a:ext cx="4704080" cy="6463309"/>
          </a:xfrm>
          <a:prstGeom prst="rect">
            <a:avLst/>
          </a:prstGeom>
          <a:noFill/>
        </p:spPr>
        <p:txBody>
          <a:bodyPr wrap="square" rtlCol="0">
            <a:spAutoFit/>
          </a:bodyPr>
          <a:lstStyle/>
          <a:p>
            <a:pPr marL="285750" indent="-285750">
              <a:buFont typeface="Arial"/>
              <a:buChar char="•"/>
            </a:pPr>
            <a:r>
              <a:rPr lang="en-US" dirty="0" smtClean="0">
                <a:latin typeface="Hoefler Text"/>
                <a:cs typeface="Hoefler Text"/>
              </a:rPr>
              <a:t>Both these pieces are portraits of individuals.</a:t>
            </a:r>
          </a:p>
          <a:p>
            <a:pPr marL="285750" indent="-285750">
              <a:buFont typeface="Arial"/>
              <a:buChar char="•"/>
            </a:pPr>
            <a:r>
              <a:rPr lang="en-US" dirty="0">
                <a:latin typeface="Hoefler Text"/>
                <a:cs typeface="Hoefler Text"/>
              </a:rPr>
              <a:t>I</a:t>
            </a:r>
            <a:r>
              <a:rPr lang="en-US" dirty="0" smtClean="0">
                <a:latin typeface="Hoefler Text"/>
                <a:cs typeface="Hoefler Text"/>
              </a:rPr>
              <a:t>n the image on the left the typography is very professional and official this helps convey the serious nature of the presidential role where as we can see with in the portrait of James </a:t>
            </a:r>
            <a:r>
              <a:rPr lang="en-US" dirty="0" smtClean="0">
                <a:latin typeface="Hoefler Text"/>
                <a:cs typeface="Hoefler Text"/>
              </a:rPr>
              <a:t>Be</a:t>
            </a:r>
            <a:r>
              <a:rPr lang="en-US" dirty="0" smtClean="0">
                <a:latin typeface="Hoefler Text"/>
                <a:cs typeface="Hoefler Text"/>
              </a:rPr>
              <a:t>ard </a:t>
            </a:r>
            <a:r>
              <a:rPr lang="en-US" dirty="0" smtClean="0">
                <a:latin typeface="Hoefler Text"/>
                <a:cs typeface="Hoefler Text"/>
              </a:rPr>
              <a:t>he uses typography that is a lot more humanist in style create the sense that he is a lot more of a personality than a president.</a:t>
            </a:r>
          </a:p>
          <a:p>
            <a:pPr marL="285750" indent="-285750">
              <a:buFont typeface="Arial"/>
              <a:buChar char="•"/>
            </a:pPr>
            <a:r>
              <a:rPr lang="en-US" dirty="0" smtClean="0">
                <a:latin typeface="Hoefler Text"/>
                <a:cs typeface="Hoefler Text"/>
              </a:rPr>
              <a:t>We can see that the artist made quite a lot of use of pattern in both piece however the manner in which he uses it is very different in each. In the image on the </a:t>
            </a:r>
            <a:r>
              <a:rPr lang="en-US" dirty="0" smtClean="0">
                <a:latin typeface="Hoefler Text"/>
                <a:cs typeface="Hoefler Text"/>
              </a:rPr>
              <a:t>left</a:t>
            </a:r>
            <a:r>
              <a:rPr lang="en-US" dirty="0" smtClean="0">
                <a:latin typeface="Hoefler Text"/>
                <a:cs typeface="Hoefler Text"/>
              </a:rPr>
              <a:t> </a:t>
            </a:r>
            <a:r>
              <a:rPr lang="en-US" dirty="0" smtClean="0">
                <a:latin typeface="Hoefler Text"/>
                <a:cs typeface="Hoefler Text"/>
              </a:rPr>
              <a:t>he uses </a:t>
            </a:r>
            <a:r>
              <a:rPr lang="en-US" dirty="0" smtClean="0">
                <a:latin typeface="Hoefler Text"/>
                <a:cs typeface="Hoefler Text"/>
              </a:rPr>
              <a:t>straight </a:t>
            </a:r>
            <a:r>
              <a:rPr lang="en-US" dirty="0" smtClean="0">
                <a:latin typeface="Hoefler Text"/>
                <a:cs typeface="Hoefler Text"/>
              </a:rPr>
              <a:t>uniform lines in order to symbolize the very important official role which he plays. In the other image </a:t>
            </a:r>
            <a:r>
              <a:rPr lang="en-US" dirty="0" smtClean="0">
                <a:latin typeface="Hoefler Text"/>
                <a:cs typeface="Hoefler Text"/>
              </a:rPr>
              <a:t>however, </a:t>
            </a:r>
            <a:r>
              <a:rPr lang="en-US" dirty="0" smtClean="0">
                <a:latin typeface="Hoefler Text"/>
                <a:cs typeface="Hoefler Text"/>
              </a:rPr>
              <a:t>we can see that the patterns he uses are a lot more playful and energetic to create an image of someone who's very bubbly. I think its very interesting to see this too very contrasting styles coming from the same artist.</a:t>
            </a:r>
          </a:p>
          <a:p>
            <a:pPr marL="285750" indent="-285750">
              <a:buFont typeface="Arial"/>
              <a:buChar char="•"/>
            </a:pPr>
            <a:endParaRPr lang="en-US" dirty="0">
              <a:latin typeface="Hoefler Text"/>
              <a:cs typeface="Hoefler Text"/>
            </a:endParaRPr>
          </a:p>
        </p:txBody>
      </p:sp>
      <p:pic>
        <p:nvPicPr>
          <p:cNvPr id="3" name="Picture 2"/>
          <p:cNvPicPr>
            <a:picLocks noChangeAspect="1"/>
          </p:cNvPicPr>
          <p:nvPr/>
        </p:nvPicPr>
        <p:blipFill>
          <a:blip r:embed="rId3"/>
          <a:stretch>
            <a:fillRect/>
          </a:stretch>
        </p:blipFill>
        <p:spPr>
          <a:xfrm>
            <a:off x="172719" y="396240"/>
            <a:ext cx="3501813" cy="5252720"/>
          </a:xfrm>
          <a:prstGeom prst="rect">
            <a:avLst/>
          </a:prstGeom>
        </p:spPr>
      </p:pic>
      <p:pic>
        <p:nvPicPr>
          <p:cNvPr id="4" name="Picture 3"/>
          <p:cNvPicPr>
            <a:picLocks noChangeAspect="1"/>
          </p:cNvPicPr>
          <p:nvPr/>
        </p:nvPicPr>
        <p:blipFill>
          <a:blip r:embed="rId4"/>
          <a:stretch>
            <a:fillRect/>
          </a:stretch>
        </p:blipFill>
        <p:spPr>
          <a:xfrm>
            <a:off x="8497146" y="487680"/>
            <a:ext cx="3522133" cy="5283200"/>
          </a:xfrm>
          <a:prstGeom prst="rect">
            <a:avLst/>
          </a:prstGeom>
        </p:spPr>
      </p:pic>
    </p:spTree>
    <p:extLst>
      <p:ext uri="{BB962C8B-B14F-4D97-AF65-F5344CB8AC3E}">
        <p14:creationId xmlns:p14="http://schemas.microsoft.com/office/powerpoint/2010/main" val="35315240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038" y="314960"/>
            <a:ext cx="3781242" cy="5029200"/>
          </a:xfrm>
          <a:prstGeom prst="rect">
            <a:avLst/>
          </a:prstGeom>
        </p:spPr>
      </p:pic>
      <p:pic>
        <p:nvPicPr>
          <p:cNvPr id="5" name="Picture 4"/>
          <p:cNvPicPr>
            <a:picLocks noChangeAspect="1"/>
          </p:cNvPicPr>
          <p:nvPr/>
        </p:nvPicPr>
        <p:blipFill>
          <a:blip r:embed="rId3"/>
          <a:stretch>
            <a:fillRect/>
          </a:stretch>
        </p:blipFill>
        <p:spPr>
          <a:xfrm>
            <a:off x="8194030" y="314960"/>
            <a:ext cx="3845570" cy="4998720"/>
          </a:xfrm>
          <a:prstGeom prst="rect">
            <a:avLst/>
          </a:prstGeom>
        </p:spPr>
      </p:pic>
      <p:sp>
        <p:nvSpPr>
          <p:cNvPr id="7" name="TextBox 6"/>
          <p:cNvSpPr txBox="1"/>
          <p:nvPr/>
        </p:nvSpPr>
        <p:spPr>
          <a:xfrm>
            <a:off x="3982720" y="203200"/>
            <a:ext cx="4257040" cy="6186310"/>
          </a:xfrm>
          <a:prstGeom prst="rect">
            <a:avLst/>
          </a:prstGeom>
          <a:noFill/>
        </p:spPr>
        <p:txBody>
          <a:bodyPr wrap="square" rtlCol="0">
            <a:spAutoFit/>
          </a:bodyPr>
          <a:lstStyle/>
          <a:p>
            <a:pPr marL="285750" indent="-285750">
              <a:buFont typeface="Arial"/>
              <a:buChar char="•"/>
            </a:pPr>
            <a:r>
              <a:rPr lang="en-US" dirty="0" smtClean="0">
                <a:latin typeface="Hoefler Text"/>
                <a:cs typeface="Hoefler Text"/>
              </a:rPr>
              <a:t>In these images you can again see the strong use of pattern and also I would argue </a:t>
            </a:r>
            <a:r>
              <a:rPr lang="en-US" dirty="0" smtClean="0">
                <a:latin typeface="Hoefler Text"/>
                <a:cs typeface="Hoefler Text"/>
              </a:rPr>
              <a:t>symmetry.</a:t>
            </a:r>
            <a:endParaRPr lang="en-US" dirty="0" smtClean="0">
              <a:latin typeface="Hoefler Text"/>
              <a:cs typeface="Hoefler Text"/>
            </a:endParaRPr>
          </a:p>
          <a:p>
            <a:endParaRPr lang="en-US" dirty="0">
              <a:latin typeface="Hoefler Text"/>
              <a:cs typeface="Hoefler Text"/>
            </a:endParaRPr>
          </a:p>
          <a:p>
            <a:pPr marL="285750" indent="-285750">
              <a:buFont typeface="Arial"/>
              <a:buChar char="•"/>
            </a:pPr>
            <a:r>
              <a:rPr lang="en-US" dirty="0" smtClean="0">
                <a:latin typeface="Hoefler Text"/>
                <a:cs typeface="Hoefler Text"/>
              </a:rPr>
              <a:t>In the image on the left the artists uses lots of dots and lines in order to create a very geometric </a:t>
            </a:r>
            <a:r>
              <a:rPr lang="en-US" dirty="0" smtClean="0">
                <a:latin typeface="Hoefler Text"/>
                <a:cs typeface="Hoefler Text"/>
              </a:rPr>
              <a:t>composition.</a:t>
            </a:r>
            <a:endParaRPr lang="en-US" dirty="0" smtClean="0">
              <a:latin typeface="Hoefler Text"/>
              <a:cs typeface="Hoefler Text"/>
            </a:endParaRPr>
          </a:p>
          <a:p>
            <a:endParaRPr lang="en-US" dirty="0">
              <a:latin typeface="Hoefler Text"/>
              <a:cs typeface="Hoefler Text"/>
            </a:endParaRPr>
          </a:p>
          <a:p>
            <a:pPr marL="285750" indent="-285750">
              <a:buFont typeface="Arial"/>
              <a:buChar char="•"/>
            </a:pPr>
            <a:r>
              <a:rPr lang="en-US" dirty="0" smtClean="0">
                <a:latin typeface="Hoefler Text"/>
                <a:cs typeface="Hoefler Text"/>
              </a:rPr>
              <a:t>However in the piece on the right he tries to create a sense of movement through the use of circles and people and this helps to create a composition that is much more organic.</a:t>
            </a:r>
          </a:p>
          <a:p>
            <a:endParaRPr lang="en-US" dirty="0">
              <a:latin typeface="Hoefler Text"/>
              <a:cs typeface="Hoefler Text"/>
            </a:endParaRPr>
          </a:p>
          <a:p>
            <a:pPr marL="285750" indent="-285750">
              <a:buFont typeface="Arial"/>
              <a:buChar char="•"/>
            </a:pPr>
            <a:r>
              <a:rPr lang="en-US" dirty="0" smtClean="0">
                <a:latin typeface="Hoefler Text"/>
                <a:cs typeface="Hoefler Text"/>
              </a:rPr>
              <a:t>The colors in the image on the left are very dark and these compliment the geometric nature of the peace</a:t>
            </a:r>
          </a:p>
          <a:p>
            <a:endParaRPr lang="en-US" dirty="0">
              <a:latin typeface="Hoefler Text"/>
              <a:cs typeface="Hoefler Text"/>
            </a:endParaRPr>
          </a:p>
          <a:p>
            <a:pPr marL="285750" indent="-285750">
              <a:buFont typeface="Arial"/>
              <a:buChar char="•"/>
            </a:pPr>
            <a:r>
              <a:rPr lang="en-US" dirty="0" smtClean="0">
                <a:latin typeface="Hoefler Text"/>
                <a:cs typeface="Hoefler Text"/>
              </a:rPr>
              <a:t>In the peace on the right the colors are much brighter and I think that this adds to the movement and organic nature of the piece. </a:t>
            </a:r>
            <a:endParaRPr lang="en-US" dirty="0">
              <a:latin typeface="Hoefler Text"/>
              <a:cs typeface="Hoefler Text"/>
            </a:endParaRPr>
          </a:p>
        </p:txBody>
      </p:sp>
    </p:spTree>
    <p:extLst>
      <p:ext uri="{BB962C8B-B14F-4D97-AF65-F5344CB8AC3E}">
        <p14:creationId xmlns:p14="http://schemas.microsoft.com/office/powerpoint/2010/main" val="24558842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548" y="579120"/>
            <a:ext cx="3782815" cy="5831840"/>
          </a:xfrm>
          <a:prstGeom prst="rect">
            <a:avLst/>
          </a:prstGeom>
        </p:spPr>
      </p:pic>
      <p:pic>
        <p:nvPicPr>
          <p:cNvPr id="3" name="Picture 2"/>
          <p:cNvPicPr>
            <a:picLocks noChangeAspect="1"/>
          </p:cNvPicPr>
          <p:nvPr/>
        </p:nvPicPr>
        <p:blipFill>
          <a:blip r:embed="rId3"/>
          <a:stretch>
            <a:fillRect/>
          </a:stretch>
        </p:blipFill>
        <p:spPr>
          <a:xfrm>
            <a:off x="8087194" y="579120"/>
            <a:ext cx="3830485" cy="5730240"/>
          </a:xfrm>
          <a:prstGeom prst="rect">
            <a:avLst/>
          </a:prstGeom>
        </p:spPr>
      </p:pic>
      <p:sp>
        <p:nvSpPr>
          <p:cNvPr id="4" name="TextBox 3"/>
          <p:cNvSpPr txBox="1"/>
          <p:nvPr/>
        </p:nvSpPr>
        <p:spPr>
          <a:xfrm>
            <a:off x="4145280" y="579120"/>
            <a:ext cx="3840480" cy="4801315"/>
          </a:xfrm>
          <a:prstGeom prst="rect">
            <a:avLst/>
          </a:prstGeom>
          <a:noFill/>
        </p:spPr>
        <p:txBody>
          <a:bodyPr wrap="square" rtlCol="0">
            <a:spAutoFit/>
          </a:bodyPr>
          <a:lstStyle/>
          <a:p>
            <a:pPr marL="285750" indent="-285750">
              <a:buFont typeface="Arial"/>
              <a:buChar char="•"/>
            </a:pPr>
            <a:r>
              <a:rPr lang="en-US" dirty="0" smtClean="0">
                <a:latin typeface="Hoefler Text"/>
                <a:cs typeface="Hoefler Text"/>
              </a:rPr>
              <a:t>In both of these images there is a central object which is the clear focus of the images.</a:t>
            </a:r>
          </a:p>
          <a:p>
            <a:endParaRPr lang="en-US" dirty="0" smtClean="0">
              <a:latin typeface="Hoefler Text"/>
              <a:cs typeface="Hoefler Text"/>
            </a:endParaRPr>
          </a:p>
          <a:p>
            <a:pPr marL="285750" indent="-285750">
              <a:buFont typeface="Arial"/>
              <a:buChar char="•"/>
            </a:pPr>
            <a:r>
              <a:rPr lang="en-US" dirty="0" smtClean="0">
                <a:latin typeface="Hoefler Text"/>
                <a:cs typeface="Hoefler Text"/>
              </a:rPr>
              <a:t>Each of these images use very flat colors which can make them very appealing to the eye and easy to look at.</a:t>
            </a:r>
          </a:p>
          <a:p>
            <a:endParaRPr lang="en-US" dirty="0" smtClean="0">
              <a:latin typeface="Hoefler Text"/>
              <a:cs typeface="Hoefler Text"/>
            </a:endParaRPr>
          </a:p>
          <a:p>
            <a:pPr marL="285750" indent="-285750">
              <a:buFont typeface="Arial"/>
              <a:buChar char="•"/>
            </a:pPr>
            <a:r>
              <a:rPr lang="en-US" dirty="0" smtClean="0">
                <a:latin typeface="Hoefler Text"/>
                <a:cs typeface="Hoefler Text"/>
              </a:rPr>
              <a:t>On the left the artist uses leading lines in order to draw focus to the earth </a:t>
            </a:r>
            <a:endParaRPr lang="en-US" dirty="0" smtClean="0">
              <a:latin typeface="Hoefler Text"/>
              <a:cs typeface="Hoefler Text"/>
            </a:endParaRPr>
          </a:p>
          <a:p>
            <a:pPr marL="285750" indent="-285750">
              <a:buFont typeface="Arial"/>
              <a:buChar char="•"/>
            </a:pPr>
            <a:endParaRPr lang="en-US" dirty="0">
              <a:latin typeface="Hoefler Text"/>
              <a:cs typeface="Hoefler Text"/>
            </a:endParaRPr>
          </a:p>
          <a:p>
            <a:pPr marL="285750" indent="-285750">
              <a:buFont typeface="Arial"/>
              <a:buChar char="•"/>
            </a:pPr>
            <a:r>
              <a:rPr lang="en-US" dirty="0">
                <a:latin typeface="Hoefler Text"/>
                <a:cs typeface="Hoefler Text"/>
              </a:rPr>
              <a:t>H</a:t>
            </a:r>
            <a:r>
              <a:rPr lang="en-US" dirty="0" smtClean="0">
                <a:latin typeface="Hoefler Text"/>
                <a:cs typeface="Hoefler Text"/>
              </a:rPr>
              <a:t>owever </a:t>
            </a:r>
            <a:r>
              <a:rPr lang="en-US" dirty="0" smtClean="0">
                <a:latin typeface="Hoefler Text"/>
                <a:cs typeface="Hoefler Text"/>
              </a:rPr>
              <a:t>this is not the case with the image on the right and </a:t>
            </a:r>
            <a:r>
              <a:rPr lang="en-US" dirty="0" smtClean="0">
                <a:latin typeface="Hoefler Text"/>
                <a:cs typeface="Hoefler Text"/>
              </a:rPr>
              <a:t>this is </a:t>
            </a:r>
            <a:r>
              <a:rPr lang="en-US" smtClean="0">
                <a:latin typeface="Hoefler Text"/>
                <a:cs typeface="Hoefler Text"/>
              </a:rPr>
              <a:t>not great </a:t>
            </a:r>
            <a:r>
              <a:rPr lang="en-US" dirty="0" smtClean="0">
                <a:latin typeface="Hoefler Text"/>
                <a:cs typeface="Hoefler Text"/>
              </a:rPr>
              <a:t>because there is nothing to hold my focus.</a:t>
            </a:r>
            <a:endParaRPr lang="en-US" dirty="0">
              <a:latin typeface="Hoefler Text"/>
              <a:cs typeface="Hoefler Text"/>
            </a:endParaRPr>
          </a:p>
        </p:txBody>
      </p:sp>
    </p:spTree>
    <p:extLst>
      <p:ext uri="{BB962C8B-B14F-4D97-AF65-F5344CB8AC3E}">
        <p14:creationId xmlns:p14="http://schemas.microsoft.com/office/powerpoint/2010/main" val="33695030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4560" y="843280"/>
            <a:ext cx="10576560" cy="1569660"/>
          </a:xfrm>
          <a:prstGeom prst="rect">
            <a:avLst/>
          </a:prstGeom>
          <a:noFill/>
        </p:spPr>
        <p:txBody>
          <a:bodyPr wrap="square" rtlCol="0">
            <a:spAutoFit/>
          </a:bodyPr>
          <a:lstStyle/>
          <a:p>
            <a:pPr algn="ctr"/>
            <a:r>
              <a:rPr lang="en-US" sz="9600" dirty="0" smtClean="0">
                <a:latin typeface="Hoefler Text"/>
                <a:cs typeface="Hoefler Text"/>
              </a:rPr>
              <a:t> FIN</a:t>
            </a:r>
            <a:endParaRPr lang="en-US" sz="9600" dirty="0" smtClean="0">
              <a:latin typeface="Hoefler Text"/>
              <a:cs typeface="Hoefler Text"/>
            </a:endParaRPr>
          </a:p>
        </p:txBody>
      </p:sp>
    </p:spTree>
    <p:extLst>
      <p:ext uri="{BB962C8B-B14F-4D97-AF65-F5344CB8AC3E}">
        <p14:creationId xmlns:p14="http://schemas.microsoft.com/office/powerpoint/2010/main" val="21995587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DOfficeLightV0">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TM02900743[[fn=Organic]]</Template>
  <TotalTime>298</TotalTime>
  <Words>747</Words>
  <Application>Microsoft Macintosh PowerPoint</Application>
  <PresentationFormat>Custom</PresentationFormat>
  <Paragraphs>58</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HDOfficeLightV0</vt:lpstr>
      <vt:lpstr>Visual Design Principals</vt:lpstr>
      <vt:lpstr>Milton Glaser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Cork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Design Principals</dc:title>
  <dc:creator>compadmin</dc:creator>
  <cp:lastModifiedBy>Talking Moose Industries</cp:lastModifiedBy>
  <cp:revision>30</cp:revision>
  <dcterms:created xsi:type="dcterms:W3CDTF">2015-10-07T08:19:23Z</dcterms:created>
  <dcterms:modified xsi:type="dcterms:W3CDTF">2015-10-07T15:19:35Z</dcterms:modified>
</cp:coreProperties>
</file>